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1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15D0578-3C44-4A7A-8802-D84450601C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DFA1-5465-452C-9247-C4FAEC6A309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5870-F90D-4702-B5B8-EE7F8A85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iq/url?sa=i&amp;rct=j&amp;q=&amp;esrc=s&amp;source=images&amp;cd=&amp;cad=rja&amp;uact=8&amp;ved=0ahUKEwiZvsrey9zWAhXDKVAKHTPlD6oQjRwIBw&amp;url=http://slideplayer.com/slide/2362902/&amp;psig=AOvVaw2MhgRDVjCTn12a9YJxg1mh&amp;ust=1507399589276547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iq/url?sa=i&amp;rct=j&amp;q=&amp;esrc=s&amp;source=images&amp;cd=&amp;cad=rja&amp;uact=8&amp;ved=0ahUKEwiY1L3L0tzWAhWMYlAKHVSQD4gQjRwIBw&amp;url=https://www.osapublishing.org/abstract.cfm?uri=josab-18-5-666&amp;psig=AOvVaw02OtYz_pLSR7lHOM5jjqX3&amp;ust=150740138350975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3212976"/>
            <a:ext cx="3788418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635000" dist="596900" dir="5400000" sx="122000" sy="122000" algn="ctr" rotWithShape="0">
              <a:srgbClr val="FFFF00"/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212977"/>
            <a:ext cx="3744416" cy="2632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635000" dist="571500" dir="5400000" sx="109000" sy="109000" algn="ctr" rotWithShape="0">
              <a:srgbClr val="0000FF"/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5" y="404664"/>
            <a:ext cx="82010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1270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387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04664"/>
            <a:ext cx="40233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Content Placeholder 3"/>
          <p:cNvGrpSpPr>
            <a:grpSpLocks noGrp="1"/>
          </p:cNvGrpSpPr>
          <p:nvPr/>
        </p:nvGrpSpPr>
        <p:grpSpPr bwMode="auto">
          <a:xfrm>
            <a:off x="2182163" y="3140968"/>
            <a:ext cx="3923134" cy="2637438"/>
            <a:chOff x="9" y="1088"/>
            <a:chExt cx="6119" cy="294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5504" y="1088"/>
              <a:ext cx="624" cy="2946"/>
              <a:chOff x="5504" y="1088"/>
              <a:chExt cx="624" cy="2946"/>
            </a:xfrm>
          </p:grpSpPr>
          <p:sp>
            <p:nvSpPr>
              <p:cNvPr id="82" name="AutoShape 85"/>
              <p:cNvSpPr>
                <a:spLocks noChangeArrowheads="1"/>
              </p:cNvSpPr>
              <p:nvPr/>
            </p:nvSpPr>
            <p:spPr bwMode="auto">
              <a:xfrm>
                <a:off x="5504" y="1088"/>
                <a:ext cx="624" cy="2928"/>
              </a:xfrm>
              <a:prstGeom prst="upArrow">
                <a:avLst>
                  <a:gd name="adj1" fmla="val 50000"/>
                  <a:gd name="adj2" fmla="val 117308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83" name="Text Box 86"/>
              <p:cNvSpPr txBox="1">
                <a:spLocks noChangeArrowheads="1"/>
              </p:cNvSpPr>
              <p:nvPr/>
            </p:nvSpPr>
            <p:spPr bwMode="auto">
              <a:xfrm>
                <a:off x="5576" y="1885"/>
                <a:ext cx="468" cy="214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2"/>
                    </a:solidFill>
                  </a:rPr>
                  <a:t>E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2"/>
                    </a:solidFill>
                  </a:rPr>
                  <a:t>N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2"/>
                    </a:solidFill>
                  </a:rPr>
                  <a:t>E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2"/>
                    </a:solidFill>
                  </a:rPr>
                  <a:t>R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2"/>
                    </a:solidFill>
                  </a:rPr>
                  <a:t>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2"/>
                    </a:solidFill>
                  </a:rPr>
                  <a:t>Y</a:t>
                </a:r>
                <a:endParaRPr lang="en-US" sz="14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9" name="Line 87"/>
            <p:cNvSpPr>
              <a:spLocks noChangeShapeType="1"/>
            </p:cNvSpPr>
            <p:nvPr/>
          </p:nvSpPr>
          <p:spPr bwMode="auto">
            <a:xfrm>
              <a:off x="2400" y="3984"/>
              <a:ext cx="24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0" name="Line 88"/>
            <p:cNvSpPr>
              <a:spLocks noChangeShapeType="1"/>
            </p:cNvSpPr>
            <p:nvPr/>
          </p:nvSpPr>
          <p:spPr bwMode="auto">
            <a:xfrm>
              <a:off x="2400" y="2544"/>
              <a:ext cx="24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1" name="Line 89"/>
            <p:cNvSpPr>
              <a:spLocks noChangeShapeType="1"/>
            </p:cNvSpPr>
            <p:nvPr/>
          </p:nvSpPr>
          <p:spPr bwMode="auto">
            <a:xfrm>
              <a:off x="2400" y="1104"/>
              <a:ext cx="24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216" y="1152"/>
              <a:ext cx="864" cy="2784"/>
              <a:chOff x="3216" y="1152"/>
              <a:chExt cx="864" cy="2784"/>
            </a:xfrm>
          </p:grpSpPr>
          <p:sp>
            <p:nvSpPr>
              <p:cNvPr id="30" name="Line 91"/>
              <p:cNvSpPr>
                <a:spLocks noChangeShapeType="1"/>
              </p:cNvSpPr>
              <p:nvPr/>
            </p:nvSpPr>
            <p:spPr bwMode="auto">
              <a:xfrm>
                <a:off x="3312" y="340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1" name="Line 92"/>
              <p:cNvSpPr>
                <a:spLocks noChangeShapeType="1"/>
              </p:cNvSpPr>
              <p:nvPr/>
            </p:nvSpPr>
            <p:spPr bwMode="auto">
              <a:xfrm>
                <a:off x="3216" y="326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2" name="Line 93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3" name="Line 94"/>
              <p:cNvSpPr>
                <a:spLocks noChangeShapeType="1"/>
              </p:cNvSpPr>
              <p:nvPr/>
            </p:nvSpPr>
            <p:spPr bwMode="auto">
              <a:xfrm>
                <a:off x="3216" y="321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4" name="Line 95"/>
              <p:cNvSpPr>
                <a:spLocks noChangeShapeType="1"/>
              </p:cNvSpPr>
              <p:nvPr/>
            </p:nvSpPr>
            <p:spPr bwMode="auto">
              <a:xfrm>
                <a:off x="3216" y="331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3216" y="336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>
                <a:off x="3216" y="355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>
                <a:off x="3216" y="345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3216" y="350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3216" y="360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3216" y="364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1" name="Line 102"/>
              <p:cNvSpPr>
                <a:spLocks noChangeShapeType="1"/>
              </p:cNvSpPr>
              <p:nvPr/>
            </p:nvSpPr>
            <p:spPr bwMode="auto">
              <a:xfrm>
                <a:off x="3216" y="297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2" name="Line 103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3" name="Line 104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4" name="Line 105"/>
              <p:cNvSpPr>
                <a:spLocks noChangeShapeType="1"/>
              </p:cNvSpPr>
              <p:nvPr/>
            </p:nvSpPr>
            <p:spPr bwMode="auto">
              <a:xfrm>
                <a:off x="3216" y="302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5" name="Line 106"/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6" name="Line 107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7" name="Line 108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8" name="Line 109"/>
              <p:cNvSpPr>
                <a:spLocks noChangeShapeType="1"/>
              </p:cNvSpPr>
              <p:nvPr/>
            </p:nvSpPr>
            <p:spPr bwMode="auto">
              <a:xfrm>
                <a:off x="3216" y="264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49" name="Line 110"/>
              <p:cNvSpPr>
                <a:spLocks noChangeShapeType="1"/>
              </p:cNvSpPr>
              <p:nvPr/>
            </p:nvSpPr>
            <p:spPr bwMode="auto">
              <a:xfrm>
                <a:off x="3216" y="273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0" name="Line 111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1" name="Line 112"/>
              <p:cNvSpPr>
                <a:spLocks noChangeShapeType="1"/>
              </p:cNvSpPr>
              <p:nvPr/>
            </p:nvSpPr>
            <p:spPr bwMode="auto">
              <a:xfrm>
                <a:off x="3216" y="384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2" name="Line 113"/>
              <p:cNvSpPr>
                <a:spLocks noChangeShapeType="1"/>
              </p:cNvSpPr>
              <p:nvPr/>
            </p:nvSpPr>
            <p:spPr bwMode="auto">
              <a:xfrm>
                <a:off x="3216" y="374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3" name="Line 114"/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4" name="Line 115"/>
              <p:cNvSpPr>
                <a:spLocks noChangeShapeType="1"/>
              </p:cNvSpPr>
              <p:nvPr/>
            </p:nvSpPr>
            <p:spPr bwMode="auto">
              <a:xfrm>
                <a:off x="3216" y="388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5" name="Line 116"/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6" name="Line 117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7" name="Line 118"/>
              <p:cNvSpPr>
                <a:spLocks noChangeShapeType="1"/>
              </p:cNvSpPr>
              <p:nvPr/>
            </p:nvSpPr>
            <p:spPr bwMode="auto">
              <a:xfrm>
                <a:off x="3216" y="182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8" name="Line 119"/>
              <p:cNvSpPr>
                <a:spLocks noChangeShapeType="1"/>
              </p:cNvSpPr>
              <p:nvPr/>
            </p:nvSpPr>
            <p:spPr bwMode="auto">
              <a:xfrm>
                <a:off x="3216" y="172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59" name="Line 120"/>
              <p:cNvSpPr>
                <a:spLocks noChangeShapeType="1"/>
              </p:cNvSpPr>
              <p:nvPr/>
            </p:nvSpPr>
            <p:spPr bwMode="auto">
              <a:xfrm>
                <a:off x="3216" y="177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0" name="Line 121"/>
              <p:cNvSpPr>
                <a:spLocks noChangeShapeType="1"/>
              </p:cNvSpPr>
              <p:nvPr/>
            </p:nvSpPr>
            <p:spPr bwMode="auto">
              <a:xfrm>
                <a:off x="3216" y="187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1" name="Line 122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2" name="Line 123"/>
              <p:cNvSpPr>
                <a:spLocks noChangeShapeType="1"/>
              </p:cNvSpPr>
              <p:nvPr/>
            </p:nvSpPr>
            <p:spPr bwMode="auto">
              <a:xfrm>
                <a:off x="3216" y="211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3" name="Line 124"/>
              <p:cNvSpPr>
                <a:spLocks noChangeShapeType="1"/>
              </p:cNvSpPr>
              <p:nvPr/>
            </p:nvSpPr>
            <p:spPr bwMode="auto">
              <a:xfrm>
                <a:off x="3216" y="201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4" name="Line 125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5" name="Line 12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6" name="Line 127"/>
              <p:cNvSpPr>
                <a:spLocks noChangeShapeType="1"/>
              </p:cNvSpPr>
              <p:nvPr/>
            </p:nvSpPr>
            <p:spPr bwMode="auto">
              <a:xfrm>
                <a:off x="3216" y="220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7" name="Line 128"/>
              <p:cNvSpPr>
                <a:spLocks noChangeShapeType="1"/>
              </p:cNvSpPr>
              <p:nvPr/>
            </p:nvSpPr>
            <p:spPr bwMode="auto">
              <a:xfrm>
                <a:off x="3216" y="153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8" name="Line 129"/>
              <p:cNvSpPr>
                <a:spLocks noChangeShapeType="1"/>
              </p:cNvSpPr>
              <p:nvPr/>
            </p:nvSpPr>
            <p:spPr bwMode="auto">
              <a:xfrm>
                <a:off x="3216" y="144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69" name="Line 130"/>
              <p:cNvSpPr>
                <a:spLocks noChangeShapeType="1"/>
              </p:cNvSpPr>
              <p:nvPr/>
            </p:nvSpPr>
            <p:spPr bwMode="auto">
              <a:xfrm>
                <a:off x="3216" y="148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0" name="Line 131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1" name="Line 132"/>
              <p:cNvSpPr>
                <a:spLocks noChangeShapeType="1"/>
              </p:cNvSpPr>
              <p:nvPr/>
            </p:nvSpPr>
            <p:spPr bwMode="auto">
              <a:xfrm>
                <a:off x="3216" y="163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2" name="Line 133"/>
              <p:cNvSpPr>
                <a:spLocks noChangeShapeType="1"/>
              </p:cNvSpPr>
              <p:nvPr/>
            </p:nvSpPr>
            <p:spPr bwMode="auto">
              <a:xfrm>
                <a:off x="3216" y="124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3" name="Line 134"/>
              <p:cNvSpPr>
                <a:spLocks noChangeShapeType="1"/>
              </p:cNvSpPr>
              <p:nvPr/>
            </p:nvSpPr>
            <p:spPr bwMode="auto">
              <a:xfrm>
                <a:off x="3216" y="115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4" name="Line 135"/>
              <p:cNvSpPr>
                <a:spLocks noChangeShapeType="1"/>
              </p:cNvSpPr>
              <p:nvPr/>
            </p:nvSpPr>
            <p:spPr bwMode="auto">
              <a:xfrm>
                <a:off x="3216" y="120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5" name="Line 136"/>
              <p:cNvSpPr>
                <a:spLocks noChangeShapeType="1"/>
              </p:cNvSpPr>
              <p:nvPr/>
            </p:nvSpPr>
            <p:spPr bwMode="auto">
              <a:xfrm>
                <a:off x="3216" y="129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6" name="Line 137"/>
              <p:cNvSpPr>
                <a:spLocks noChangeShapeType="1"/>
              </p:cNvSpPr>
              <p:nvPr/>
            </p:nvSpPr>
            <p:spPr bwMode="auto">
              <a:xfrm>
                <a:off x="3216" y="134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7" name="Line 138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8" name="Line 139"/>
              <p:cNvSpPr>
                <a:spLocks noChangeShapeType="1"/>
              </p:cNvSpPr>
              <p:nvPr/>
            </p:nvSpPr>
            <p:spPr bwMode="auto">
              <a:xfrm>
                <a:off x="3216" y="2304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79" name="Line 140"/>
              <p:cNvSpPr>
                <a:spLocks noChangeShapeType="1"/>
              </p:cNvSpPr>
              <p:nvPr/>
            </p:nvSpPr>
            <p:spPr bwMode="auto">
              <a:xfrm>
                <a:off x="3216" y="2352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80" name="Line 141"/>
              <p:cNvSpPr>
                <a:spLocks noChangeShapeType="1"/>
              </p:cNvSpPr>
              <p:nvPr/>
            </p:nvSpPr>
            <p:spPr bwMode="auto">
              <a:xfrm>
                <a:off x="3216" y="2448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81" name="Line 142"/>
              <p:cNvSpPr>
                <a:spLocks noChangeShapeType="1"/>
              </p:cNvSpPr>
              <p:nvPr/>
            </p:nvSpPr>
            <p:spPr bwMode="auto">
              <a:xfrm>
                <a:off x="3216" y="2496"/>
                <a:ext cx="76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</p:grpSp>
        <p:sp>
          <p:nvSpPr>
            <p:cNvPr id="13" name="Line 143"/>
            <p:cNvSpPr>
              <a:spLocks noChangeShapeType="1"/>
            </p:cNvSpPr>
            <p:nvPr/>
          </p:nvSpPr>
          <p:spPr bwMode="auto">
            <a:xfrm>
              <a:off x="2928" y="3696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4" name="Line 144"/>
            <p:cNvSpPr>
              <a:spLocks noChangeShapeType="1"/>
            </p:cNvSpPr>
            <p:nvPr/>
          </p:nvSpPr>
          <p:spPr bwMode="auto">
            <a:xfrm>
              <a:off x="2928" y="2832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5" name="Line 145"/>
            <p:cNvSpPr>
              <a:spLocks noChangeShapeType="1"/>
            </p:cNvSpPr>
            <p:nvPr/>
          </p:nvSpPr>
          <p:spPr bwMode="auto">
            <a:xfrm>
              <a:off x="2928" y="3120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6" name="Line 146"/>
            <p:cNvSpPr>
              <a:spLocks noChangeShapeType="1"/>
            </p:cNvSpPr>
            <p:nvPr/>
          </p:nvSpPr>
          <p:spPr bwMode="auto">
            <a:xfrm>
              <a:off x="2928" y="3408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7" name="Line 147"/>
            <p:cNvSpPr>
              <a:spLocks noChangeShapeType="1"/>
            </p:cNvSpPr>
            <p:nvPr/>
          </p:nvSpPr>
          <p:spPr bwMode="auto">
            <a:xfrm>
              <a:off x="2928" y="2256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8" name="Line 148"/>
            <p:cNvSpPr>
              <a:spLocks noChangeShapeType="1"/>
            </p:cNvSpPr>
            <p:nvPr/>
          </p:nvSpPr>
          <p:spPr bwMode="auto">
            <a:xfrm>
              <a:off x="2928" y="1392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19" name="Line 149"/>
            <p:cNvSpPr>
              <a:spLocks noChangeShapeType="1"/>
            </p:cNvSpPr>
            <p:nvPr/>
          </p:nvSpPr>
          <p:spPr bwMode="auto">
            <a:xfrm>
              <a:off x="2928" y="1680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sp>
          <p:nvSpPr>
            <p:cNvPr id="20" name="Line 150"/>
            <p:cNvSpPr>
              <a:spLocks noChangeShapeType="1"/>
            </p:cNvSpPr>
            <p:nvPr/>
          </p:nvSpPr>
          <p:spPr bwMode="auto">
            <a:xfrm>
              <a:off x="2928" y="1968"/>
              <a:ext cx="14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ms-MY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ms-MY"/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9" y="2544"/>
              <a:ext cx="2775" cy="1440"/>
              <a:chOff x="9" y="2544"/>
              <a:chExt cx="2775" cy="1440"/>
            </a:xfrm>
          </p:grpSpPr>
          <p:sp>
            <p:nvSpPr>
              <p:cNvPr id="28" name="AutoShape 152"/>
              <p:cNvSpPr>
                <a:spLocks noChangeArrowheads="1"/>
              </p:cNvSpPr>
              <p:nvPr/>
            </p:nvSpPr>
            <p:spPr bwMode="auto">
              <a:xfrm>
                <a:off x="2592" y="2544"/>
                <a:ext cx="192" cy="1440"/>
              </a:xfrm>
              <a:prstGeom prst="upDownArrow">
                <a:avLst>
                  <a:gd name="adj1" fmla="val 50000"/>
                  <a:gd name="adj2" fmla="val 1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29" name="Text Box 153"/>
              <p:cNvSpPr txBox="1">
                <a:spLocks noChangeArrowheads="1"/>
              </p:cNvSpPr>
              <p:nvPr/>
            </p:nvSpPr>
            <p:spPr bwMode="auto">
              <a:xfrm>
                <a:off x="9" y="3055"/>
                <a:ext cx="2524" cy="3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sym typeface="Symbol" charset="2"/>
                  </a:rPr>
                  <a:t>E = UV/Vis photon</a:t>
                </a:r>
                <a:endParaRPr lang="en-US" sz="14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493" y="1875"/>
              <a:ext cx="2579" cy="381"/>
              <a:chOff x="493" y="1875"/>
              <a:chExt cx="2579" cy="381"/>
            </a:xfrm>
          </p:grpSpPr>
          <p:sp>
            <p:nvSpPr>
              <p:cNvPr id="26" name="AutoShape 15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288"/>
              </a:xfrm>
              <a:prstGeom prst="upDownArrow">
                <a:avLst>
                  <a:gd name="adj1" fmla="val 50000"/>
                  <a:gd name="adj2" fmla="val 6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Text Box 156"/>
              <p:cNvSpPr txBox="1">
                <a:spLocks noChangeArrowheads="1"/>
              </p:cNvSpPr>
              <p:nvPr/>
            </p:nvSpPr>
            <p:spPr bwMode="auto">
              <a:xfrm>
                <a:off x="493" y="1875"/>
                <a:ext cx="1978" cy="3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sym typeface="Symbol" charset="2"/>
                  </a:rPr>
                  <a:t>E = </a:t>
                </a:r>
                <a:r>
                  <a:rPr lang="en-US" sz="1400" dirty="0" err="1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sym typeface="Symbol" charset="2"/>
                  </a:rPr>
                  <a:t>IR</a:t>
                </a: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sym typeface="Symbol" charset="2"/>
                  </a:rPr>
                  <a:t> photon</a:t>
                </a:r>
                <a:endParaRPr lang="en-US" sz="14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192" y="1303"/>
              <a:ext cx="3120" cy="344"/>
              <a:chOff x="192" y="1303"/>
              <a:chExt cx="3120" cy="344"/>
            </a:xfrm>
          </p:grpSpPr>
          <p:sp>
            <p:nvSpPr>
              <p:cNvPr id="24" name="AutoShape 158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48" cy="48"/>
              </a:xfrm>
              <a:prstGeom prst="upDownArrow">
                <a:avLst>
                  <a:gd name="adj1" fmla="val 50000"/>
                  <a:gd name="adj2" fmla="val 2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ms-MY"/>
              </a:p>
            </p:txBody>
          </p:sp>
          <p:sp>
            <p:nvSpPr>
              <p:cNvPr id="25" name="Text Box 159"/>
              <p:cNvSpPr txBox="1">
                <a:spLocks noChangeArrowheads="1"/>
              </p:cNvSpPr>
              <p:nvPr/>
            </p:nvSpPr>
            <p:spPr bwMode="auto">
              <a:xfrm>
                <a:off x="192" y="1303"/>
                <a:ext cx="2510" cy="3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>
                <a:defPPr>
                  <a:defRPr lang="ms-MY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2060"/>
                    </a:solidFill>
                    <a:sym typeface="Symbol" charset="2"/>
                  </a:rPr>
                  <a:t>E = wave photon</a:t>
                </a:r>
                <a:endParaRPr lang="en-US" sz="1400" dirty="0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85" name="Picture 8" descr="http://image3.slideserve.com/6662398/molecular-uv-vis-spectroscopy-theory-n.jpg"/>
          <p:cNvPicPr>
            <a:picLocks noChangeAspect="1" noChangeArrowheads="1"/>
          </p:cNvPicPr>
          <p:nvPr/>
        </p:nvPicPr>
        <p:blipFill>
          <a:blip r:embed="rId3" cstate="print"/>
          <a:srcRect l="26418" t="51927" r="19490" b="7948"/>
          <a:stretch>
            <a:fillRect/>
          </a:stretch>
        </p:blipFill>
        <p:spPr bwMode="auto">
          <a:xfrm>
            <a:off x="6384032" y="3140968"/>
            <a:ext cx="3863018" cy="25922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620689"/>
            <a:ext cx="40324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29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1" descr="Beer's La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476672"/>
            <a:ext cx="2664296" cy="1217330"/>
          </a:xfrm>
          <a:prstGeom prst="rect">
            <a:avLst/>
          </a:prstGeom>
          <a:ln>
            <a:noFill/>
          </a:ln>
          <a:effectLst>
            <a:outerShdw blurRad="393700" dist="1079500" sx="171000" sy="171000" algn="tl" rotWithShape="0">
              <a:srgbClr val="FF0000">
                <a:alpha val="65000"/>
              </a:srgbClr>
            </a:outerShdw>
          </a:effectLst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655840" y="476672"/>
          <a:ext cx="279849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2184120" imgH="482400" progId="Equation.3">
                  <p:embed/>
                </p:oleObj>
              </mc:Choice>
              <mc:Fallback>
                <p:oleObj name="Equation" r:id="rId4" imgW="2184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476672"/>
                        <a:ext cx="2798492" cy="576064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015880" y="1124744"/>
            <a:ext cx="1368152" cy="36933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 = </a:t>
            </a:r>
            <a:r>
              <a:rPr lang="en-US" dirty="0" err="1">
                <a:solidFill>
                  <a:sysClr val="windowText" lastClr="000000"/>
                </a:solidFill>
                <a:cs typeface="Times New Roman" pitchFamily="18" charset="0"/>
              </a:rPr>
              <a:t>abc</a:t>
            </a:r>
            <a:endParaRPr lang="en-US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5880" y="1556792"/>
            <a:ext cx="1403648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 = </a:t>
            </a:r>
            <a:r>
              <a:rPr lang="el-GR" dirty="0">
                <a:solidFill>
                  <a:sysClr val="windowText" lastClr="000000"/>
                </a:solidFill>
              </a:rPr>
              <a:t>ε</a:t>
            </a:r>
            <a:r>
              <a:rPr lang="en-US" dirty="0" err="1">
                <a:solidFill>
                  <a:sysClr val="windowText" lastClr="000000"/>
                </a:solidFill>
                <a:cs typeface="Times New Roman" pitchFamily="18" charset="0"/>
              </a:rPr>
              <a:t>bc</a:t>
            </a:r>
            <a:endParaRPr lang="en-US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2996952"/>
            <a:ext cx="251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ms-MY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752185" y="818095"/>
            <a:ext cx="2134355" cy="1067783"/>
            <a:chOff x="1872" y="2448"/>
            <a:chExt cx="1968" cy="960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872" y="3408"/>
              <a:ext cx="19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872" y="2448"/>
              <a:ext cx="19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912424" y="170080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endParaRPr lang="ms-MY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12424" y="62068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</a:t>
            </a:r>
            <a:endParaRPr lang="ms-MY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age result for electronic transitions pp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7313" t="9618" r="17764"/>
          <a:stretch>
            <a:fillRect/>
          </a:stretch>
        </p:blipFill>
        <p:spPr bwMode="auto">
          <a:xfrm>
            <a:off x="2063552" y="2636912"/>
            <a:ext cx="8136904" cy="3024336"/>
          </a:xfrm>
          <a:prstGeom prst="rect">
            <a:avLst/>
          </a:prstGeom>
          <a:noFill/>
          <a:effectLst>
            <a:outerShdw blurRad="723900" dist="762000" dir="5400000" sx="113000" sy="113000" algn="ctr" rotWithShape="0">
              <a:srgbClr val="0000FF"/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 flipV="1">
            <a:off x="8040216" y="83671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8112225" y="1196752"/>
            <a:ext cx="533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h</a:t>
            </a:r>
            <a:r>
              <a:rPr lang="en-US" b="1" dirty="0" err="1">
                <a:solidFill>
                  <a:srgbClr val="FFFF00"/>
                </a:solidFill>
                <a:latin typeface="Symbol" charset="2"/>
              </a:rPr>
              <a:t>n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832304" y="83671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8904312" y="1196752"/>
            <a:ext cx="533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h</a:t>
            </a:r>
            <a:r>
              <a:rPr lang="en-US" b="1" dirty="0" err="1">
                <a:solidFill>
                  <a:srgbClr val="FFFF00"/>
                </a:solidFill>
                <a:latin typeface="Symbol" charset="2"/>
              </a:rPr>
              <a:t>n</a:t>
            </a:r>
            <a:r>
              <a:rPr lang="en-US" b="1" dirty="0">
                <a:solidFill>
                  <a:srgbClr val="FFFF00"/>
                </a:solidFill>
                <a:latin typeface="Calibri"/>
                <a:cs typeface="Calibri"/>
              </a:rPr>
              <a:t>̅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4" grpId="0" animBg="1"/>
      <p:bldP spid="35" grpId="0" animBg="1"/>
      <p:bldP spid="2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476672"/>
            <a:ext cx="4104456" cy="260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3140968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8368" y="3933057"/>
            <a:ext cx="720080" cy="67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pci.tu-bs.de/aggericke/PC4e/Kap_III/Linienbr_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1544" y="476672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544" y="3140968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1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76672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548680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61" y="1484784"/>
            <a:ext cx="133164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1544" y="3284984"/>
            <a:ext cx="43924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6040" y="3789040"/>
            <a:ext cx="11650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8248" y="4005064"/>
            <a:ext cx="18002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28249" y="4725144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7680176" y="42210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ight Arrow 12"/>
          <p:cNvSpPr/>
          <p:nvPr/>
        </p:nvSpPr>
        <p:spPr>
          <a:xfrm>
            <a:off x="7680176" y="486916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3753" y="5805265"/>
            <a:ext cx="3175817" cy="5303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8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sson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04665"/>
            <a:ext cx="3960440" cy="31233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863600" dist="1231900" dir="5400000" sx="113000" sy="113000" algn="ctr" rotWithShape="0">
              <a:srgbClr val="FF0000"/>
            </a:outerShdw>
          </a:effectLst>
        </p:spPr>
      </p:pic>
      <p:pic>
        <p:nvPicPr>
          <p:cNvPr id="26626" name="Picture 2" descr="Image result for voigt line shape pp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76672"/>
            <a:ext cx="4032236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041400" dist="1473200" dir="5400000" sx="107000" sy="107000" algn="ctr" rotWithShape="0">
              <a:srgbClr val="0000FF"/>
            </a:outerShdw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1544" y="4581128"/>
            <a:ext cx="820891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dirty="0"/>
              <a:t>Doppler shift can be used to tell us how fast an object is rotating. How?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1544" y="5301209"/>
            <a:ext cx="82089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You hear a thunder clap 6 s after you see the lightning.  Assume the speed of sound to be 343 m/s.  How far away is the lightning? </a:t>
            </a:r>
            <a:endParaRPr lang="ms-MY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824" y="3645024"/>
            <a:ext cx="2952750" cy="87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404664"/>
            <a:ext cx="4176464" cy="638944"/>
          </a:xfrm>
          <a:effectLst>
            <a:outerShdw blurRad="406400" dist="190500" dir="5400000" algn="ctr" rotWithShape="0">
              <a:srgbClr val="FFFF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Photon Emission</a:t>
            </a:r>
          </a:p>
        </p:txBody>
      </p:sp>
      <p:pic>
        <p:nvPicPr>
          <p:cNvPr id="4099" name="Picture 3" descr="H:\pictures\energy lev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052736"/>
            <a:ext cx="3240360" cy="2808312"/>
          </a:xfrm>
          <a:prstGeom prst="rect">
            <a:avLst/>
          </a:prstGeom>
          <a:noFill/>
          <a:effectLst>
            <a:outerShdw blurRad="342900" dist="292100" dir="5400000" algn="ctr" rotWithShape="0">
              <a:srgbClr val="008A3E"/>
            </a:outerShdw>
          </a:effectLst>
        </p:spPr>
      </p:pic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367808" y="2132856"/>
            <a:ext cx="1728192" cy="30060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88900" dir="5400000" algn="ctr" rotWithShape="0">
              <a:srgbClr val="C00000"/>
            </a:outer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6168008" y="2060848"/>
            <a:ext cx="15246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292100" dist="76200" dir="5400000" algn="ctr" rotWithShape="0">
              <a:schemeClr val="accent4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Spontaneous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2224" y="2060848"/>
            <a:ext cx="17281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292100" dist="76200" dir="5400000" algn="ctr" rotWithShape="0">
              <a:schemeClr val="accent4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Stimulated</a:t>
            </a:r>
          </a:p>
        </p:txBody>
      </p:sp>
      <p:sp>
        <p:nvSpPr>
          <p:cNvPr id="15" name="Up Arrow 14"/>
          <p:cNvSpPr/>
          <p:nvPr/>
        </p:nvSpPr>
        <p:spPr>
          <a:xfrm>
            <a:off x="3431704" y="2852936"/>
            <a:ext cx="360040" cy="151216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127000" dist="1143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ectangle 15"/>
          <p:cNvSpPr/>
          <p:nvPr/>
        </p:nvSpPr>
        <p:spPr>
          <a:xfrm>
            <a:off x="2855640" y="4581128"/>
            <a:ext cx="133985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Absorption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135560" y="5157192"/>
            <a:ext cx="345638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317500" dist="1651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800" baseline="-300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</a:t>
            </a:r>
            <a:r>
              <a:rPr lang="en-US" sz="2800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lang="en-US" sz="2800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800" baseline="-300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744072" y="2492896"/>
            <a:ext cx="244827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228600" dist="127000" dir="5400000" algn="ctr" rotWithShape="0">
              <a:srgbClr val="008A3E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baseline="-300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N</a:t>
            </a:r>
            <a:r>
              <a:rPr lang="en-US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baseline="-300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</a:t>
            </a:r>
            <a:r>
              <a:rPr lang="en-US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20888"/>
            <a:ext cx="5788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17500" dist="152400" dir="5400000" algn="ctr" rotWithShape="0">
              <a:srgbClr val="FF0000"/>
            </a:outerShdw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61" y="2420888"/>
            <a:ext cx="5429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42900" dist="139700" dir="5400000" algn="ctr" rotWithShape="0">
              <a:srgbClr val="0000FF"/>
            </a:outerShdw>
          </a:effectLst>
        </p:spPr>
      </p:pic>
      <p:grpSp>
        <p:nvGrpSpPr>
          <p:cNvPr id="31" name="Group 164"/>
          <p:cNvGrpSpPr>
            <a:grpSpLocks/>
          </p:cNvGrpSpPr>
          <p:nvPr/>
        </p:nvGrpSpPr>
        <p:grpSpPr bwMode="auto">
          <a:xfrm>
            <a:off x="6888089" y="3587304"/>
            <a:ext cx="2200275" cy="2293938"/>
            <a:chOff x="1008" y="1582"/>
            <a:chExt cx="1386" cy="1445"/>
          </a:xfrm>
          <a:effectLst>
            <a:outerShdw blurRad="203200" dist="50800" dir="5400000" algn="ctr" rotWithShape="0">
              <a:srgbClr val="008A3E"/>
            </a:outerShdw>
          </a:effectLst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008" y="2916"/>
              <a:ext cx="12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ms-MY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1008" y="2436"/>
              <a:ext cx="12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ms-MY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008" y="1704"/>
              <a:ext cx="12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ms-MY"/>
            </a:p>
          </p:txBody>
        </p:sp>
        <p:sp>
          <p:nvSpPr>
            <p:cNvPr id="35" name="Oval 9"/>
            <p:cNvSpPr>
              <a:spLocks noChangeAspect="1" noChangeArrowheads="1"/>
            </p:cNvSpPr>
            <p:nvPr/>
          </p:nvSpPr>
          <p:spPr bwMode="auto">
            <a:xfrm>
              <a:off x="1104" y="2880"/>
              <a:ext cx="63" cy="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ms-MY"/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2204" y="2794"/>
              <a:ext cx="19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2204" y="2314"/>
              <a:ext cx="19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2204" y="1582"/>
              <a:ext cx="19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39" name="Line 35"/>
          <p:cNvSpPr>
            <a:spLocks noChangeShapeType="1"/>
          </p:cNvSpPr>
          <p:nvPr/>
        </p:nvSpPr>
        <p:spPr bwMode="auto">
          <a:xfrm flipV="1">
            <a:off x="7104112" y="3789040"/>
            <a:ext cx="0" cy="1800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ms-MY"/>
          </a:p>
        </p:txBody>
      </p:sp>
      <p:grpSp>
        <p:nvGrpSpPr>
          <p:cNvPr id="41" name="Group 166"/>
          <p:cNvGrpSpPr>
            <a:grpSpLocks/>
          </p:cNvGrpSpPr>
          <p:nvPr/>
        </p:nvGrpSpPr>
        <p:grpSpPr bwMode="auto">
          <a:xfrm>
            <a:off x="7248129" y="3789041"/>
            <a:ext cx="385763" cy="1166813"/>
            <a:chOff x="1212" y="1740"/>
            <a:chExt cx="243" cy="735"/>
          </a:xfrm>
        </p:grpSpPr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1212" y="1740"/>
              <a:ext cx="216" cy="67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ms-MY"/>
            </a:p>
          </p:txBody>
        </p:sp>
        <p:sp>
          <p:nvSpPr>
            <p:cNvPr id="43" name="Oval 37"/>
            <p:cNvSpPr>
              <a:spLocks noChangeAspect="1" noChangeArrowheads="1"/>
            </p:cNvSpPr>
            <p:nvPr/>
          </p:nvSpPr>
          <p:spPr bwMode="auto">
            <a:xfrm>
              <a:off x="1392" y="2412"/>
              <a:ext cx="63" cy="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ms-MY"/>
            </a:p>
          </p:txBody>
        </p:sp>
      </p:grpSp>
      <p:grpSp>
        <p:nvGrpSpPr>
          <p:cNvPr id="44" name="Group 167"/>
          <p:cNvGrpSpPr>
            <a:grpSpLocks/>
          </p:cNvGrpSpPr>
          <p:nvPr/>
        </p:nvGrpSpPr>
        <p:grpSpPr bwMode="auto">
          <a:xfrm>
            <a:off x="6456041" y="5013176"/>
            <a:ext cx="2130425" cy="660400"/>
            <a:chOff x="686" y="2476"/>
            <a:chExt cx="1342" cy="416"/>
          </a:xfrm>
        </p:grpSpPr>
        <p:grpSp>
          <p:nvGrpSpPr>
            <p:cNvPr id="45" name="Group 100"/>
            <p:cNvGrpSpPr>
              <a:grpSpLocks/>
            </p:cNvGrpSpPr>
            <p:nvPr/>
          </p:nvGrpSpPr>
          <p:grpSpPr bwMode="auto">
            <a:xfrm>
              <a:off x="686" y="2476"/>
              <a:ext cx="256" cy="136"/>
              <a:chOff x="2252" y="380"/>
              <a:chExt cx="392" cy="208"/>
            </a:xfrm>
          </p:grpSpPr>
          <p:grpSp>
            <p:nvGrpSpPr>
              <p:cNvPr id="84" name="Group 101"/>
              <p:cNvGrpSpPr>
                <a:grpSpLocks/>
              </p:cNvGrpSpPr>
              <p:nvPr/>
            </p:nvGrpSpPr>
            <p:grpSpPr bwMode="auto">
              <a:xfrm>
                <a:off x="2313" y="419"/>
                <a:ext cx="218" cy="136"/>
                <a:chOff x="2313" y="419"/>
                <a:chExt cx="218" cy="136"/>
              </a:xfrm>
            </p:grpSpPr>
            <p:grpSp>
              <p:nvGrpSpPr>
                <p:cNvPr id="87" name="Group 102"/>
                <p:cNvGrpSpPr>
                  <a:grpSpLocks/>
                </p:cNvGrpSpPr>
                <p:nvPr/>
              </p:nvGrpSpPr>
              <p:grpSpPr bwMode="auto">
                <a:xfrm>
                  <a:off x="2313" y="419"/>
                  <a:ext cx="109" cy="129"/>
                  <a:chOff x="2313" y="419"/>
                  <a:chExt cx="109" cy="129"/>
                </a:xfrm>
              </p:grpSpPr>
              <p:grpSp>
                <p:nvGrpSpPr>
                  <p:cNvPr id="9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313" y="419"/>
                    <a:ext cx="54" cy="62"/>
                    <a:chOff x="2313" y="419"/>
                    <a:chExt cx="54" cy="62"/>
                  </a:xfrm>
                </p:grpSpPr>
                <p:sp>
                  <p:nvSpPr>
                    <p:cNvPr id="99" name="Arc 104"/>
                    <p:cNvSpPr>
                      <a:spLocks/>
                    </p:cNvSpPr>
                    <p:nvPr/>
                  </p:nvSpPr>
                  <p:spPr bwMode="auto">
                    <a:xfrm>
                      <a:off x="2339" y="419"/>
                      <a:ext cx="28" cy="62"/>
                    </a:xfrm>
                    <a:custGeom>
                      <a:avLst/>
                      <a:gdLst>
                        <a:gd name="G0" fmla="+- 793 0 0"/>
                        <a:gd name="G1" fmla="+- 21600 0 0"/>
                        <a:gd name="G2" fmla="+- 21600 0 0"/>
                        <a:gd name="T0" fmla="*/ 0 w 22390"/>
                        <a:gd name="T1" fmla="*/ 15 h 21600"/>
                        <a:gd name="T2" fmla="*/ 22390 w 22390"/>
                        <a:gd name="T3" fmla="*/ 21249 h 21600"/>
                        <a:gd name="T4" fmla="*/ 793 w 2239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2390" h="21600" fill="none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</a:path>
                        <a:path w="22390" h="21600" stroke="0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  <a:lnTo>
                            <a:pt x="793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100" name="Arc 105"/>
                    <p:cNvSpPr>
                      <a:spLocks/>
                    </p:cNvSpPr>
                    <p:nvPr/>
                  </p:nvSpPr>
                  <p:spPr bwMode="auto">
                    <a:xfrm>
                      <a:off x="2313" y="420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  <p:grpSp>
                <p:nvGrpSpPr>
                  <p:cNvPr id="96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367" y="486"/>
                    <a:ext cx="55" cy="62"/>
                    <a:chOff x="2367" y="486"/>
                    <a:chExt cx="55" cy="62"/>
                  </a:xfrm>
                </p:grpSpPr>
                <p:sp>
                  <p:nvSpPr>
                    <p:cNvPr id="97" name="Arc 107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395" y="487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98" name="Arc 10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367" y="486"/>
                      <a:ext cx="27" cy="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597"/>
                        <a:gd name="T1" fmla="*/ 0 h 21600"/>
                        <a:gd name="T2" fmla="*/ 21597 w 21597"/>
                        <a:gd name="T3" fmla="*/ 21249 h 21600"/>
                        <a:gd name="T4" fmla="*/ 0 w 2159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600" fill="none" extrusionOk="0">
                          <a:moveTo>
                            <a:pt x="-1" y="0"/>
                          </a:moveTo>
                          <a:cubicBezTo>
                            <a:pt x="11792" y="0"/>
                            <a:pt x="21405" y="9458"/>
                            <a:pt x="21597" y="21248"/>
                          </a:cubicBezTo>
                        </a:path>
                        <a:path w="21597" h="21600" stroke="0" extrusionOk="0">
                          <a:moveTo>
                            <a:pt x="-1" y="0"/>
                          </a:moveTo>
                          <a:cubicBezTo>
                            <a:pt x="11792" y="0"/>
                            <a:pt x="21405" y="9458"/>
                            <a:pt x="21597" y="212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</p:grpSp>
            <p:grpSp>
              <p:nvGrpSpPr>
                <p:cNvPr id="88" name="Group 109"/>
                <p:cNvGrpSpPr>
                  <a:grpSpLocks/>
                </p:cNvGrpSpPr>
                <p:nvPr/>
              </p:nvGrpSpPr>
              <p:grpSpPr bwMode="auto">
                <a:xfrm>
                  <a:off x="2421" y="427"/>
                  <a:ext cx="110" cy="128"/>
                  <a:chOff x="2421" y="427"/>
                  <a:chExt cx="110" cy="128"/>
                </a:xfrm>
              </p:grpSpPr>
              <p:grpSp>
                <p:nvGrpSpPr>
                  <p:cNvPr id="89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421" y="427"/>
                    <a:ext cx="54" cy="62"/>
                    <a:chOff x="2421" y="427"/>
                    <a:chExt cx="54" cy="62"/>
                  </a:xfrm>
                </p:grpSpPr>
                <p:sp>
                  <p:nvSpPr>
                    <p:cNvPr id="93" name="Arc 111"/>
                    <p:cNvSpPr>
                      <a:spLocks/>
                    </p:cNvSpPr>
                    <p:nvPr/>
                  </p:nvSpPr>
                  <p:spPr bwMode="auto">
                    <a:xfrm>
                      <a:off x="2447" y="427"/>
                      <a:ext cx="28" cy="62"/>
                    </a:xfrm>
                    <a:custGeom>
                      <a:avLst/>
                      <a:gdLst>
                        <a:gd name="G0" fmla="+- 793 0 0"/>
                        <a:gd name="G1" fmla="+- 21600 0 0"/>
                        <a:gd name="G2" fmla="+- 21600 0 0"/>
                        <a:gd name="T0" fmla="*/ 0 w 22390"/>
                        <a:gd name="T1" fmla="*/ 15 h 21600"/>
                        <a:gd name="T2" fmla="*/ 22390 w 22390"/>
                        <a:gd name="T3" fmla="*/ 21249 h 21600"/>
                        <a:gd name="T4" fmla="*/ 793 w 2239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2390" h="21600" fill="none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</a:path>
                        <a:path w="22390" h="21600" stroke="0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  <a:lnTo>
                            <a:pt x="793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94" name="Arc 112"/>
                    <p:cNvSpPr>
                      <a:spLocks/>
                    </p:cNvSpPr>
                    <p:nvPr/>
                  </p:nvSpPr>
                  <p:spPr bwMode="auto">
                    <a:xfrm>
                      <a:off x="2421" y="428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  <p:grpSp>
                <p:nvGrpSpPr>
                  <p:cNvPr id="9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475" y="493"/>
                    <a:ext cx="56" cy="62"/>
                    <a:chOff x="2475" y="493"/>
                    <a:chExt cx="56" cy="62"/>
                  </a:xfrm>
                </p:grpSpPr>
                <p:sp>
                  <p:nvSpPr>
                    <p:cNvPr id="91" name="Arc 114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503" y="493"/>
                      <a:ext cx="28" cy="62"/>
                    </a:xfrm>
                    <a:custGeom>
                      <a:avLst/>
                      <a:gdLst>
                        <a:gd name="G0" fmla="+- 21600 0 0"/>
                        <a:gd name="G1" fmla="+- 21586 0 0"/>
                        <a:gd name="G2" fmla="+- 21600 0 0"/>
                        <a:gd name="T0" fmla="*/ 0 w 21600"/>
                        <a:gd name="T1" fmla="*/ 21586 h 21586"/>
                        <a:gd name="T2" fmla="*/ 20815 w 21600"/>
                        <a:gd name="T3" fmla="*/ 0 h 21586"/>
                        <a:gd name="T4" fmla="*/ 21600 w 21600"/>
                        <a:gd name="T5" fmla="*/ 21586 h 215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86" fill="none" extrusionOk="0">
                          <a:moveTo>
                            <a:pt x="0" y="21586"/>
                          </a:moveTo>
                          <a:cubicBezTo>
                            <a:pt x="0" y="9962"/>
                            <a:pt x="9198" y="422"/>
                            <a:pt x="20815" y="0"/>
                          </a:cubicBezTo>
                        </a:path>
                        <a:path w="21600" h="21586" stroke="0" extrusionOk="0">
                          <a:moveTo>
                            <a:pt x="0" y="21586"/>
                          </a:moveTo>
                          <a:cubicBezTo>
                            <a:pt x="0" y="9962"/>
                            <a:pt x="9198" y="422"/>
                            <a:pt x="20815" y="0"/>
                          </a:cubicBezTo>
                          <a:lnTo>
                            <a:pt x="21600" y="21586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92" name="Arc 115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475" y="493"/>
                      <a:ext cx="27" cy="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</p:grpSp>
          </p:grpSp>
          <p:sp>
            <p:nvSpPr>
              <p:cNvPr id="85" name="Line 116"/>
              <p:cNvSpPr>
                <a:spLocks noChangeShapeType="1"/>
              </p:cNvSpPr>
              <p:nvPr/>
            </p:nvSpPr>
            <p:spPr bwMode="auto">
              <a:xfrm>
                <a:off x="2524" y="484"/>
                <a:ext cx="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ms-MY"/>
              </a:p>
            </p:txBody>
          </p:sp>
          <p:sp>
            <p:nvSpPr>
              <p:cNvPr id="86" name="Oval 117"/>
              <p:cNvSpPr>
                <a:spLocks noChangeArrowheads="1"/>
              </p:cNvSpPr>
              <p:nvPr/>
            </p:nvSpPr>
            <p:spPr bwMode="auto">
              <a:xfrm>
                <a:off x="2252" y="380"/>
                <a:ext cx="392" cy="20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ms-MY"/>
              </a:p>
            </p:txBody>
          </p:sp>
        </p:grpSp>
        <p:grpSp>
          <p:nvGrpSpPr>
            <p:cNvPr id="46" name="Group 118"/>
            <p:cNvGrpSpPr>
              <a:grpSpLocks/>
            </p:cNvGrpSpPr>
            <p:nvPr/>
          </p:nvGrpSpPr>
          <p:grpSpPr bwMode="auto">
            <a:xfrm>
              <a:off x="1622" y="2704"/>
              <a:ext cx="256" cy="136"/>
              <a:chOff x="2252" y="380"/>
              <a:chExt cx="392" cy="208"/>
            </a:xfrm>
          </p:grpSpPr>
          <p:grpSp>
            <p:nvGrpSpPr>
              <p:cNvPr id="67" name="Group 119"/>
              <p:cNvGrpSpPr>
                <a:grpSpLocks/>
              </p:cNvGrpSpPr>
              <p:nvPr/>
            </p:nvGrpSpPr>
            <p:grpSpPr bwMode="auto">
              <a:xfrm>
                <a:off x="2313" y="419"/>
                <a:ext cx="218" cy="136"/>
                <a:chOff x="2313" y="419"/>
                <a:chExt cx="218" cy="136"/>
              </a:xfrm>
            </p:grpSpPr>
            <p:grpSp>
              <p:nvGrpSpPr>
                <p:cNvPr id="70" name="Group 120"/>
                <p:cNvGrpSpPr>
                  <a:grpSpLocks/>
                </p:cNvGrpSpPr>
                <p:nvPr/>
              </p:nvGrpSpPr>
              <p:grpSpPr bwMode="auto">
                <a:xfrm>
                  <a:off x="2313" y="419"/>
                  <a:ext cx="109" cy="129"/>
                  <a:chOff x="2313" y="419"/>
                  <a:chExt cx="109" cy="129"/>
                </a:xfrm>
              </p:grpSpPr>
              <p:grpSp>
                <p:nvGrpSpPr>
                  <p:cNvPr id="78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313" y="419"/>
                    <a:ext cx="54" cy="62"/>
                    <a:chOff x="2313" y="419"/>
                    <a:chExt cx="54" cy="62"/>
                  </a:xfrm>
                </p:grpSpPr>
                <p:sp>
                  <p:nvSpPr>
                    <p:cNvPr id="82" name="Arc 122"/>
                    <p:cNvSpPr>
                      <a:spLocks/>
                    </p:cNvSpPr>
                    <p:nvPr/>
                  </p:nvSpPr>
                  <p:spPr bwMode="auto">
                    <a:xfrm>
                      <a:off x="2339" y="419"/>
                      <a:ext cx="28" cy="62"/>
                    </a:xfrm>
                    <a:custGeom>
                      <a:avLst/>
                      <a:gdLst>
                        <a:gd name="G0" fmla="+- 793 0 0"/>
                        <a:gd name="G1" fmla="+- 21600 0 0"/>
                        <a:gd name="G2" fmla="+- 21600 0 0"/>
                        <a:gd name="T0" fmla="*/ 0 w 22390"/>
                        <a:gd name="T1" fmla="*/ 15 h 21600"/>
                        <a:gd name="T2" fmla="*/ 22390 w 22390"/>
                        <a:gd name="T3" fmla="*/ 21249 h 21600"/>
                        <a:gd name="T4" fmla="*/ 793 w 2239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2390" h="21600" fill="none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</a:path>
                        <a:path w="22390" h="21600" stroke="0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  <a:lnTo>
                            <a:pt x="793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83" name="Arc 123"/>
                    <p:cNvSpPr>
                      <a:spLocks/>
                    </p:cNvSpPr>
                    <p:nvPr/>
                  </p:nvSpPr>
                  <p:spPr bwMode="auto">
                    <a:xfrm>
                      <a:off x="2313" y="420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  <p:grpSp>
                <p:nvGrpSpPr>
                  <p:cNvPr id="79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367" y="486"/>
                    <a:ext cx="55" cy="62"/>
                    <a:chOff x="2367" y="486"/>
                    <a:chExt cx="55" cy="62"/>
                  </a:xfrm>
                </p:grpSpPr>
                <p:sp>
                  <p:nvSpPr>
                    <p:cNvPr id="80" name="Arc 125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395" y="487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81" name="Arc 126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367" y="486"/>
                      <a:ext cx="27" cy="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597"/>
                        <a:gd name="T1" fmla="*/ 0 h 21600"/>
                        <a:gd name="T2" fmla="*/ 21597 w 21597"/>
                        <a:gd name="T3" fmla="*/ 21249 h 21600"/>
                        <a:gd name="T4" fmla="*/ 0 w 2159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600" fill="none" extrusionOk="0">
                          <a:moveTo>
                            <a:pt x="-1" y="0"/>
                          </a:moveTo>
                          <a:cubicBezTo>
                            <a:pt x="11792" y="0"/>
                            <a:pt x="21405" y="9458"/>
                            <a:pt x="21597" y="21248"/>
                          </a:cubicBezTo>
                        </a:path>
                        <a:path w="21597" h="21600" stroke="0" extrusionOk="0">
                          <a:moveTo>
                            <a:pt x="-1" y="0"/>
                          </a:moveTo>
                          <a:cubicBezTo>
                            <a:pt x="11792" y="0"/>
                            <a:pt x="21405" y="9458"/>
                            <a:pt x="21597" y="212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</p:grpSp>
            <p:grpSp>
              <p:nvGrpSpPr>
                <p:cNvPr id="71" name="Group 127"/>
                <p:cNvGrpSpPr>
                  <a:grpSpLocks/>
                </p:cNvGrpSpPr>
                <p:nvPr/>
              </p:nvGrpSpPr>
              <p:grpSpPr bwMode="auto">
                <a:xfrm>
                  <a:off x="2421" y="427"/>
                  <a:ext cx="110" cy="128"/>
                  <a:chOff x="2421" y="427"/>
                  <a:chExt cx="110" cy="128"/>
                </a:xfrm>
              </p:grpSpPr>
              <p:grpSp>
                <p:nvGrpSpPr>
                  <p:cNvPr id="72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421" y="427"/>
                    <a:ext cx="54" cy="62"/>
                    <a:chOff x="2421" y="427"/>
                    <a:chExt cx="54" cy="62"/>
                  </a:xfrm>
                </p:grpSpPr>
                <p:sp>
                  <p:nvSpPr>
                    <p:cNvPr id="76" name="Arc 129"/>
                    <p:cNvSpPr>
                      <a:spLocks/>
                    </p:cNvSpPr>
                    <p:nvPr/>
                  </p:nvSpPr>
                  <p:spPr bwMode="auto">
                    <a:xfrm>
                      <a:off x="2447" y="427"/>
                      <a:ext cx="28" cy="62"/>
                    </a:xfrm>
                    <a:custGeom>
                      <a:avLst/>
                      <a:gdLst>
                        <a:gd name="G0" fmla="+- 793 0 0"/>
                        <a:gd name="G1" fmla="+- 21600 0 0"/>
                        <a:gd name="G2" fmla="+- 21600 0 0"/>
                        <a:gd name="T0" fmla="*/ 0 w 22390"/>
                        <a:gd name="T1" fmla="*/ 15 h 21600"/>
                        <a:gd name="T2" fmla="*/ 22390 w 22390"/>
                        <a:gd name="T3" fmla="*/ 21249 h 21600"/>
                        <a:gd name="T4" fmla="*/ 793 w 2239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2390" h="21600" fill="none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</a:path>
                        <a:path w="22390" h="21600" stroke="0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  <a:lnTo>
                            <a:pt x="793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77" name="Arc 130"/>
                    <p:cNvSpPr>
                      <a:spLocks/>
                    </p:cNvSpPr>
                    <p:nvPr/>
                  </p:nvSpPr>
                  <p:spPr bwMode="auto">
                    <a:xfrm>
                      <a:off x="2421" y="428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  <p:grpSp>
                <p:nvGrpSpPr>
                  <p:cNvPr id="73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75" y="493"/>
                    <a:ext cx="56" cy="62"/>
                    <a:chOff x="2475" y="493"/>
                    <a:chExt cx="56" cy="62"/>
                  </a:xfrm>
                </p:grpSpPr>
                <p:sp>
                  <p:nvSpPr>
                    <p:cNvPr id="74" name="Arc 132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503" y="493"/>
                      <a:ext cx="28" cy="62"/>
                    </a:xfrm>
                    <a:custGeom>
                      <a:avLst/>
                      <a:gdLst>
                        <a:gd name="G0" fmla="+- 21600 0 0"/>
                        <a:gd name="G1" fmla="+- 21586 0 0"/>
                        <a:gd name="G2" fmla="+- 21600 0 0"/>
                        <a:gd name="T0" fmla="*/ 0 w 21600"/>
                        <a:gd name="T1" fmla="*/ 21586 h 21586"/>
                        <a:gd name="T2" fmla="*/ 20815 w 21600"/>
                        <a:gd name="T3" fmla="*/ 0 h 21586"/>
                        <a:gd name="T4" fmla="*/ 21600 w 21600"/>
                        <a:gd name="T5" fmla="*/ 21586 h 215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86" fill="none" extrusionOk="0">
                          <a:moveTo>
                            <a:pt x="0" y="21586"/>
                          </a:moveTo>
                          <a:cubicBezTo>
                            <a:pt x="0" y="9962"/>
                            <a:pt x="9198" y="422"/>
                            <a:pt x="20815" y="0"/>
                          </a:cubicBezTo>
                        </a:path>
                        <a:path w="21600" h="21586" stroke="0" extrusionOk="0">
                          <a:moveTo>
                            <a:pt x="0" y="21586"/>
                          </a:moveTo>
                          <a:cubicBezTo>
                            <a:pt x="0" y="9962"/>
                            <a:pt x="9198" y="422"/>
                            <a:pt x="20815" y="0"/>
                          </a:cubicBezTo>
                          <a:lnTo>
                            <a:pt x="21600" y="21586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75" name="Arc 133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475" y="493"/>
                      <a:ext cx="27" cy="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</p:grpSp>
          </p:grpSp>
          <p:sp>
            <p:nvSpPr>
              <p:cNvPr id="68" name="Line 134"/>
              <p:cNvSpPr>
                <a:spLocks noChangeShapeType="1"/>
              </p:cNvSpPr>
              <p:nvPr/>
            </p:nvSpPr>
            <p:spPr bwMode="auto">
              <a:xfrm>
                <a:off x="2524" y="484"/>
                <a:ext cx="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ms-MY"/>
              </a:p>
            </p:txBody>
          </p:sp>
          <p:sp>
            <p:nvSpPr>
              <p:cNvPr id="69" name="Oval 135"/>
              <p:cNvSpPr>
                <a:spLocks noChangeArrowheads="1"/>
              </p:cNvSpPr>
              <p:nvPr/>
            </p:nvSpPr>
            <p:spPr bwMode="auto">
              <a:xfrm>
                <a:off x="2252" y="380"/>
                <a:ext cx="392" cy="20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ms-MY"/>
              </a:p>
            </p:txBody>
          </p:sp>
        </p:grpSp>
        <p:grpSp>
          <p:nvGrpSpPr>
            <p:cNvPr id="47" name="Group 136"/>
            <p:cNvGrpSpPr>
              <a:grpSpLocks/>
            </p:cNvGrpSpPr>
            <p:nvPr/>
          </p:nvGrpSpPr>
          <p:grpSpPr bwMode="auto">
            <a:xfrm>
              <a:off x="1622" y="2476"/>
              <a:ext cx="256" cy="136"/>
              <a:chOff x="2252" y="380"/>
              <a:chExt cx="392" cy="208"/>
            </a:xfrm>
          </p:grpSpPr>
          <p:grpSp>
            <p:nvGrpSpPr>
              <p:cNvPr id="50" name="Group 137"/>
              <p:cNvGrpSpPr>
                <a:grpSpLocks/>
              </p:cNvGrpSpPr>
              <p:nvPr/>
            </p:nvGrpSpPr>
            <p:grpSpPr bwMode="auto">
              <a:xfrm>
                <a:off x="2313" y="419"/>
                <a:ext cx="218" cy="136"/>
                <a:chOff x="2313" y="419"/>
                <a:chExt cx="218" cy="136"/>
              </a:xfrm>
            </p:grpSpPr>
            <p:grpSp>
              <p:nvGrpSpPr>
                <p:cNvPr id="53" name="Group 138"/>
                <p:cNvGrpSpPr>
                  <a:grpSpLocks/>
                </p:cNvGrpSpPr>
                <p:nvPr/>
              </p:nvGrpSpPr>
              <p:grpSpPr bwMode="auto">
                <a:xfrm>
                  <a:off x="2313" y="419"/>
                  <a:ext cx="109" cy="129"/>
                  <a:chOff x="2313" y="419"/>
                  <a:chExt cx="109" cy="129"/>
                </a:xfrm>
              </p:grpSpPr>
              <p:grpSp>
                <p:nvGrpSpPr>
                  <p:cNvPr id="61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2313" y="419"/>
                    <a:ext cx="54" cy="62"/>
                    <a:chOff x="2313" y="419"/>
                    <a:chExt cx="54" cy="62"/>
                  </a:xfrm>
                </p:grpSpPr>
                <p:sp>
                  <p:nvSpPr>
                    <p:cNvPr id="65" name="Arc 140"/>
                    <p:cNvSpPr>
                      <a:spLocks/>
                    </p:cNvSpPr>
                    <p:nvPr/>
                  </p:nvSpPr>
                  <p:spPr bwMode="auto">
                    <a:xfrm>
                      <a:off x="2339" y="419"/>
                      <a:ext cx="28" cy="62"/>
                    </a:xfrm>
                    <a:custGeom>
                      <a:avLst/>
                      <a:gdLst>
                        <a:gd name="G0" fmla="+- 793 0 0"/>
                        <a:gd name="G1" fmla="+- 21600 0 0"/>
                        <a:gd name="G2" fmla="+- 21600 0 0"/>
                        <a:gd name="T0" fmla="*/ 0 w 22390"/>
                        <a:gd name="T1" fmla="*/ 15 h 21600"/>
                        <a:gd name="T2" fmla="*/ 22390 w 22390"/>
                        <a:gd name="T3" fmla="*/ 21249 h 21600"/>
                        <a:gd name="T4" fmla="*/ 793 w 2239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2390" h="21600" fill="none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</a:path>
                        <a:path w="22390" h="21600" stroke="0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  <a:lnTo>
                            <a:pt x="793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66" name="Arc 141"/>
                    <p:cNvSpPr>
                      <a:spLocks/>
                    </p:cNvSpPr>
                    <p:nvPr/>
                  </p:nvSpPr>
                  <p:spPr bwMode="auto">
                    <a:xfrm>
                      <a:off x="2313" y="420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  <p:grpSp>
                <p:nvGrpSpPr>
                  <p:cNvPr id="62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367" y="486"/>
                    <a:ext cx="55" cy="62"/>
                    <a:chOff x="2367" y="486"/>
                    <a:chExt cx="55" cy="62"/>
                  </a:xfrm>
                </p:grpSpPr>
                <p:sp>
                  <p:nvSpPr>
                    <p:cNvPr id="63" name="Arc 143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395" y="487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64" name="Arc 144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367" y="486"/>
                      <a:ext cx="27" cy="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597"/>
                        <a:gd name="T1" fmla="*/ 0 h 21600"/>
                        <a:gd name="T2" fmla="*/ 21597 w 21597"/>
                        <a:gd name="T3" fmla="*/ 21249 h 21600"/>
                        <a:gd name="T4" fmla="*/ 0 w 2159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600" fill="none" extrusionOk="0">
                          <a:moveTo>
                            <a:pt x="-1" y="0"/>
                          </a:moveTo>
                          <a:cubicBezTo>
                            <a:pt x="11792" y="0"/>
                            <a:pt x="21405" y="9458"/>
                            <a:pt x="21597" y="21248"/>
                          </a:cubicBezTo>
                        </a:path>
                        <a:path w="21597" h="21600" stroke="0" extrusionOk="0">
                          <a:moveTo>
                            <a:pt x="-1" y="0"/>
                          </a:moveTo>
                          <a:cubicBezTo>
                            <a:pt x="11792" y="0"/>
                            <a:pt x="21405" y="9458"/>
                            <a:pt x="21597" y="212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</p:grpSp>
            <p:grpSp>
              <p:nvGrpSpPr>
                <p:cNvPr id="54" name="Group 145"/>
                <p:cNvGrpSpPr>
                  <a:grpSpLocks/>
                </p:cNvGrpSpPr>
                <p:nvPr/>
              </p:nvGrpSpPr>
              <p:grpSpPr bwMode="auto">
                <a:xfrm>
                  <a:off x="2421" y="427"/>
                  <a:ext cx="110" cy="128"/>
                  <a:chOff x="2421" y="427"/>
                  <a:chExt cx="110" cy="128"/>
                </a:xfrm>
              </p:grpSpPr>
              <p:grpSp>
                <p:nvGrpSpPr>
                  <p:cNvPr id="55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2421" y="427"/>
                    <a:ext cx="54" cy="62"/>
                    <a:chOff x="2421" y="427"/>
                    <a:chExt cx="54" cy="62"/>
                  </a:xfrm>
                </p:grpSpPr>
                <p:sp>
                  <p:nvSpPr>
                    <p:cNvPr id="59" name="Arc 147"/>
                    <p:cNvSpPr>
                      <a:spLocks/>
                    </p:cNvSpPr>
                    <p:nvPr/>
                  </p:nvSpPr>
                  <p:spPr bwMode="auto">
                    <a:xfrm>
                      <a:off x="2447" y="427"/>
                      <a:ext cx="28" cy="62"/>
                    </a:xfrm>
                    <a:custGeom>
                      <a:avLst/>
                      <a:gdLst>
                        <a:gd name="G0" fmla="+- 793 0 0"/>
                        <a:gd name="G1" fmla="+- 21600 0 0"/>
                        <a:gd name="G2" fmla="+- 21600 0 0"/>
                        <a:gd name="T0" fmla="*/ 0 w 22390"/>
                        <a:gd name="T1" fmla="*/ 15 h 21600"/>
                        <a:gd name="T2" fmla="*/ 22390 w 22390"/>
                        <a:gd name="T3" fmla="*/ 21249 h 21600"/>
                        <a:gd name="T4" fmla="*/ 793 w 2239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2390" h="21600" fill="none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</a:path>
                        <a:path w="22390" h="21600" stroke="0" extrusionOk="0">
                          <a:moveTo>
                            <a:pt x="-1" y="14"/>
                          </a:moveTo>
                          <a:cubicBezTo>
                            <a:pt x="264" y="4"/>
                            <a:pt x="528" y="-1"/>
                            <a:pt x="793" y="0"/>
                          </a:cubicBezTo>
                          <a:cubicBezTo>
                            <a:pt x="12585" y="0"/>
                            <a:pt x="22198" y="9458"/>
                            <a:pt x="22390" y="21248"/>
                          </a:cubicBezTo>
                          <a:lnTo>
                            <a:pt x="793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60" name="Arc 148"/>
                    <p:cNvSpPr>
                      <a:spLocks/>
                    </p:cNvSpPr>
                    <p:nvPr/>
                  </p:nvSpPr>
                  <p:spPr bwMode="auto">
                    <a:xfrm>
                      <a:off x="2421" y="428"/>
                      <a:ext cx="27" cy="61"/>
                    </a:xfrm>
                    <a:custGeom>
                      <a:avLst/>
                      <a:gdLst>
                        <a:gd name="G0" fmla="+- 21597 0 0"/>
                        <a:gd name="G1" fmla="+- 21585 0 0"/>
                        <a:gd name="G2" fmla="+- 21600 0 0"/>
                        <a:gd name="T0" fmla="*/ 0 w 21597"/>
                        <a:gd name="T1" fmla="*/ 21234 h 21585"/>
                        <a:gd name="T2" fmla="*/ 20804 w 21597"/>
                        <a:gd name="T3" fmla="*/ 0 h 21585"/>
                        <a:gd name="T4" fmla="*/ 21597 w 21597"/>
                        <a:gd name="T5" fmla="*/ 21585 h 21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7" h="21585" fill="none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</a:path>
                        <a:path w="21597" h="21585" stroke="0" extrusionOk="0">
                          <a:moveTo>
                            <a:pt x="-1" y="21233"/>
                          </a:moveTo>
                          <a:cubicBezTo>
                            <a:pt x="186" y="9750"/>
                            <a:pt x="9326" y="421"/>
                            <a:pt x="20803" y="-1"/>
                          </a:cubicBezTo>
                          <a:lnTo>
                            <a:pt x="21597" y="2158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  <p:grpSp>
                <p:nvGrpSpPr>
                  <p:cNvPr id="56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2475" y="493"/>
                    <a:ext cx="56" cy="62"/>
                    <a:chOff x="2475" y="493"/>
                    <a:chExt cx="56" cy="62"/>
                  </a:xfrm>
                </p:grpSpPr>
                <p:sp>
                  <p:nvSpPr>
                    <p:cNvPr id="57" name="Arc 15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503" y="493"/>
                      <a:ext cx="28" cy="62"/>
                    </a:xfrm>
                    <a:custGeom>
                      <a:avLst/>
                      <a:gdLst>
                        <a:gd name="G0" fmla="+- 21600 0 0"/>
                        <a:gd name="G1" fmla="+- 21586 0 0"/>
                        <a:gd name="G2" fmla="+- 21600 0 0"/>
                        <a:gd name="T0" fmla="*/ 0 w 21600"/>
                        <a:gd name="T1" fmla="*/ 21586 h 21586"/>
                        <a:gd name="T2" fmla="*/ 20815 w 21600"/>
                        <a:gd name="T3" fmla="*/ 0 h 21586"/>
                        <a:gd name="T4" fmla="*/ 21600 w 21600"/>
                        <a:gd name="T5" fmla="*/ 21586 h 215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86" fill="none" extrusionOk="0">
                          <a:moveTo>
                            <a:pt x="0" y="21586"/>
                          </a:moveTo>
                          <a:cubicBezTo>
                            <a:pt x="0" y="9962"/>
                            <a:pt x="9198" y="422"/>
                            <a:pt x="20815" y="0"/>
                          </a:cubicBezTo>
                        </a:path>
                        <a:path w="21600" h="21586" stroke="0" extrusionOk="0">
                          <a:moveTo>
                            <a:pt x="0" y="21586"/>
                          </a:moveTo>
                          <a:cubicBezTo>
                            <a:pt x="0" y="9962"/>
                            <a:pt x="9198" y="422"/>
                            <a:pt x="20815" y="0"/>
                          </a:cubicBezTo>
                          <a:lnTo>
                            <a:pt x="21600" y="21586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  <p:sp>
                  <p:nvSpPr>
                    <p:cNvPr id="58" name="Arc 151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2475" y="493"/>
                      <a:ext cx="27" cy="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ms-MY"/>
                    </a:p>
                  </p:txBody>
                </p:sp>
              </p:grpSp>
            </p:grpSp>
          </p:grpSp>
          <p:sp>
            <p:nvSpPr>
              <p:cNvPr id="51" name="Line 152"/>
              <p:cNvSpPr>
                <a:spLocks noChangeShapeType="1"/>
              </p:cNvSpPr>
              <p:nvPr/>
            </p:nvSpPr>
            <p:spPr bwMode="auto">
              <a:xfrm>
                <a:off x="2524" y="484"/>
                <a:ext cx="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ms-MY"/>
              </a:p>
            </p:txBody>
          </p:sp>
          <p:sp>
            <p:nvSpPr>
              <p:cNvPr id="52" name="Oval 153"/>
              <p:cNvSpPr>
                <a:spLocks noChangeArrowheads="1"/>
              </p:cNvSpPr>
              <p:nvPr/>
            </p:nvSpPr>
            <p:spPr bwMode="auto">
              <a:xfrm>
                <a:off x="2252" y="380"/>
                <a:ext cx="392" cy="20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ms-MY"/>
              </a:p>
            </p:txBody>
          </p:sp>
        </p:grpSp>
        <p:sp>
          <p:nvSpPr>
            <p:cNvPr id="48" name="Line 154"/>
            <p:cNvSpPr>
              <a:spLocks noChangeShapeType="1"/>
            </p:cNvSpPr>
            <p:nvPr/>
          </p:nvSpPr>
          <p:spPr bwMode="auto">
            <a:xfrm>
              <a:off x="1044" y="2544"/>
              <a:ext cx="9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ms-MY"/>
            </a:p>
          </p:txBody>
        </p:sp>
        <p:sp>
          <p:nvSpPr>
            <p:cNvPr id="49" name="Line 155"/>
            <p:cNvSpPr>
              <a:spLocks noChangeShapeType="1"/>
            </p:cNvSpPr>
            <p:nvPr/>
          </p:nvSpPr>
          <p:spPr bwMode="auto">
            <a:xfrm>
              <a:off x="1416" y="2496"/>
              <a:ext cx="0" cy="3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ms-MY"/>
            </a:p>
          </p:txBody>
        </p:sp>
      </p:grpSp>
    </p:spTree>
    <p:extLst>
      <p:ext uri="{BB962C8B-B14F-4D97-AF65-F5344CB8AC3E}">
        <p14:creationId xmlns:p14="http://schemas.microsoft.com/office/powerpoint/2010/main" val="39344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10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3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ملء الشاشة</PresentationFormat>
  <Paragraphs>26</Paragraphs>
  <Slides>7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نسق Office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Photon Emission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karar</dc:creator>
  <cp:lastModifiedBy>karar</cp:lastModifiedBy>
  <cp:revision>1</cp:revision>
  <dcterms:created xsi:type="dcterms:W3CDTF">2019-09-21T10:08:50Z</dcterms:created>
  <dcterms:modified xsi:type="dcterms:W3CDTF">2019-09-21T10:09:23Z</dcterms:modified>
</cp:coreProperties>
</file>